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ata"/>
      <p:regular r:id="rId17"/>
    </p:embeddedFont>
    <p:embeddedFont>
      <p:font typeface="Prata"/>
      <p:regular r:id="rId18"/>
    </p:embeddedFont>
    <p:embeddedFont>
      <p:font typeface="Manrope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png>
</file>

<file path=ppt/media/image-3-1.png>
</file>

<file path=ppt/media/image-4-1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6-1.png>
</file>

<file path=ppt/media/image-7-1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slideLayout" Target="../slideLayouts/slideLayout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Python Fundamentals — Day 1 (Online)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Friendly, hands-on introduction to Python for beginner programmers. By the end of today you'll install tools, write your first programs, and understand core language building blocks: variables, control flow, loops, and basic data structures.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4110"/>
            <a:ext cx="490430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Wrap-up &amp; Next Steps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2361248"/>
            <a:ext cx="3664744" cy="2456617"/>
          </a:xfrm>
          <a:prstGeom prst="roundRect">
            <a:avLst>
              <a:gd name="adj" fmla="val 1385"/>
            </a:avLst>
          </a:prstGeom>
          <a:solidFill>
            <a:srgbClr val="212326"/>
          </a:solidFill>
          <a:ln w="30480">
            <a:solidFill>
              <a:srgbClr val="595B5E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7484" y="2618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Takeaways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37484" y="3108960"/>
            <a:ext cx="315015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Install Python, practice variables, conditionals, loops, and lists. Use the REPL to explore quickly.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361248"/>
            <a:ext cx="3664863" cy="2456617"/>
          </a:xfrm>
          <a:prstGeom prst="roundRect">
            <a:avLst>
              <a:gd name="adj" fmla="val 1385"/>
            </a:avLst>
          </a:prstGeom>
          <a:solidFill>
            <a:srgbClr val="212326"/>
          </a:solidFill>
          <a:ln w="30480">
            <a:solidFill>
              <a:srgbClr val="595B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9042" y="2618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Practice Tasks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9042" y="3108960"/>
            <a:ext cx="31502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1) Build a simple calculator 2) Create a guessing game 3) Manipulate a list of names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044678"/>
            <a:ext cx="7556421" cy="1730812"/>
          </a:xfrm>
          <a:prstGeom prst="roundRect">
            <a:avLst>
              <a:gd name="adj" fmla="val 1966"/>
            </a:avLst>
          </a:prstGeom>
          <a:solidFill>
            <a:srgbClr val="212326"/>
          </a:solidFill>
          <a:ln w="30480">
            <a:solidFill>
              <a:srgbClr val="595B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37484" y="5301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Resources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37484" y="5792391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Official Python docs, interactive tutorials (Replit, Codecademy), and the workshop code samples shared after class.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7052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Welcome &amp; Setup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291126"/>
            <a:ext cx="1205984" cy="74533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83262" y="3291126"/>
            <a:ext cx="26691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is Python?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283262" y="3781544"/>
            <a:ext cx="266914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High-level, readable language used for web, data, automation, and more. Great for beginners because of clear syntax and big community.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291126"/>
            <a:ext cx="1205984" cy="74533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25364" y="3291126"/>
            <a:ext cx="26691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Install &amp; IDE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725364" y="3781544"/>
            <a:ext cx="266914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Install Python 3.x. Recommended editors: VS Code, PyCharm, or Jupyter for notebooks. We'll show quick setup steps and shortcuts.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291126"/>
            <a:ext cx="1205984" cy="74533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167467" y="3291126"/>
            <a:ext cx="266914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Run Your First Program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1167467" y="4135874"/>
            <a:ext cx="266914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Use the interpreter or a .py file. Example: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print(\"Hello, world!\")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 We'll practice running code interactively.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5174" y="1339691"/>
            <a:ext cx="4258985" cy="477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Variables &amp; Data Types</a:t>
            </a:r>
            <a:endParaRPr lang="en-US" sz="3000" dirty="0"/>
          </a:p>
        </p:txBody>
      </p:sp>
      <p:sp>
        <p:nvSpPr>
          <p:cNvPr id="4" name="Shape 1"/>
          <p:cNvSpPr/>
          <p:nvPr/>
        </p:nvSpPr>
        <p:spPr>
          <a:xfrm>
            <a:off x="6155174" y="2058829"/>
            <a:ext cx="2494836" cy="4830961"/>
          </a:xfrm>
          <a:prstGeom prst="roundRect">
            <a:avLst>
              <a:gd name="adj" fmla="val 1149"/>
            </a:avLst>
          </a:prstGeom>
          <a:solidFill>
            <a:srgbClr val="404245"/>
          </a:solidFill>
          <a:ln/>
        </p:spPr>
      </p:sp>
      <p:sp>
        <p:nvSpPr>
          <p:cNvPr id="5" name="Text 2"/>
          <p:cNvSpPr/>
          <p:nvPr/>
        </p:nvSpPr>
        <p:spPr>
          <a:xfrm>
            <a:off x="6346150" y="2249805"/>
            <a:ext cx="211288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Variables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46150" y="2644854"/>
            <a:ext cx="2112883" cy="3097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Names that store data. Variables must start with a letter or an underscore, followed by letters, numbers, or underscores. They are case-sensitive. Always choose clear and descriptive names to improve code readability.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346150" y="5838825"/>
            <a:ext cx="2112883" cy="859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Examples:</a:t>
            </a:r>
            <a:endParaRPr lang="en-US" sz="1500" dirty="0"/>
          </a:p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age = 25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user_name = "Alice"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8810982" y="2058829"/>
            <a:ext cx="2494836" cy="4830961"/>
          </a:xfrm>
          <a:prstGeom prst="roundRect">
            <a:avLst>
              <a:gd name="adj" fmla="val 1149"/>
            </a:avLst>
          </a:prstGeom>
          <a:solidFill>
            <a:srgbClr val="404245"/>
          </a:solidFill>
          <a:ln/>
        </p:spPr>
      </p:sp>
      <p:sp>
        <p:nvSpPr>
          <p:cNvPr id="9" name="Text 6"/>
          <p:cNvSpPr/>
          <p:nvPr/>
        </p:nvSpPr>
        <p:spPr>
          <a:xfrm>
            <a:off x="9001958" y="2249805"/>
            <a:ext cx="2112883" cy="596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Common Data Types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9001958" y="2943344"/>
            <a:ext cx="2112883" cy="28767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(integers, whole numbers):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age = 25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float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(floating-point numbers, decimals):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price = 19.99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(strings, text enclosed in quotes):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name = "Alice"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bool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(booleans,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True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or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False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):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is_active = True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11466790" y="2058829"/>
            <a:ext cx="2494836" cy="4830961"/>
          </a:xfrm>
          <a:prstGeom prst="roundRect">
            <a:avLst>
              <a:gd name="adj" fmla="val 1149"/>
            </a:avLst>
          </a:prstGeom>
          <a:solidFill>
            <a:srgbClr val="404245"/>
          </a:solidFill>
          <a:ln/>
        </p:spPr>
      </p:sp>
      <p:sp>
        <p:nvSpPr>
          <p:cNvPr id="12" name="Text 9"/>
          <p:cNvSpPr/>
          <p:nvPr/>
        </p:nvSpPr>
        <p:spPr>
          <a:xfrm>
            <a:off x="11657767" y="2249805"/>
            <a:ext cx="2112883" cy="596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Type Conversion &amp; Checking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1657767" y="2943344"/>
            <a:ext cx="2112883" cy="1704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Convert between types using functions like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int()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float()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and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str()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 You can check a variable's type with the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type()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function.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11657767" y="4744641"/>
            <a:ext cx="2112883" cy="17123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Examples:</a:t>
            </a:r>
            <a:endParaRPr lang="en-US" sz="1500" dirty="0"/>
          </a:p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num_str = "10"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num_int = int(num_str)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200"/>
              </a:lnSpc>
              <a:buNone/>
            </a:pPr>
            <a:r>
              <a:rPr lang="en-US" sz="1500" i="1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(output: 10)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print(type(age))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200"/>
              </a:lnSpc>
              <a:buNone/>
            </a:pPr>
            <a:r>
              <a:rPr lang="en-US" sz="1500" i="1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(output: &lt;class 'int'&gt;)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047" y="1282184"/>
            <a:ext cx="4248864" cy="56651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39502" y="1008340"/>
            <a:ext cx="4544258" cy="540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Operators at a Glance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5539502" y="1754029"/>
            <a:ext cx="8342352" cy="4965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Arithmetic: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+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(addition),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-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(subtraction),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*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(multiplication),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(division),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(floor division),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%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(modulo),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**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(power) These operators perform mathematical calculations. Examples: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10 + 5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15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10 - 3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7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10 * 2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20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10 / 3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3.333...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(float division)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10 // 3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3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(floor division, rounds down to nearest whole number)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10 % 3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1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(modulo, remainder of division)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2 ** 3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8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(power, 2 to the power of 3)</a:t>
            </a:r>
            <a:endParaRPr lang="en-US" sz="170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Comparison: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==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(equal to),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!=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(not equal to),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&gt;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(greater than),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(less than),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&gt;=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(greater than or equal to),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&lt;=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(less than or equal to) Used to compare two values and return a boolean (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True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or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False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). Examples: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5 == 5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True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5 != 3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True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5 &gt; 3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True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3 &lt; 5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True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5 &gt;= 5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True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3 &lt;= 5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True</a:t>
            </a:r>
            <a:endParaRPr lang="en-US" sz="170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Logical: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and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not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Combine or modify boolean expressions. Examples: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True and False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False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True or False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True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not True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evaluates to </a:t>
            </a:r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False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5539502" y="6904315"/>
            <a:ext cx="8342352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Try small expressions in the REPL to see results immediately.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1853" y="645081"/>
            <a:ext cx="5116711" cy="546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Strings: Manipulate Text</a:t>
            </a:r>
            <a:endParaRPr lang="en-US" sz="3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51853" y="1508165"/>
            <a:ext cx="546735" cy="5467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51853" y="2318504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Indexing &amp; Slicing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251853" y="2786658"/>
            <a:ext cx="7613094" cy="694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Access characters with 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s[0]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ranges with 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s[1:4]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 Negative indices count from the end.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51853" y="3903226"/>
            <a:ext cx="546735" cy="5467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51853" y="4713565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Methods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6251853" y="5181719"/>
            <a:ext cx="7613094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Common: 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.lower()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.strip()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.replace()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.split()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51853" y="5954673"/>
            <a:ext cx="546735" cy="5467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51853" y="6765012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Formatting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6251853" y="7233166"/>
            <a:ext cx="7613094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Use f-strings: 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f\"Name: {name}, Age: {age}\"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readable interpolation.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767602"/>
            <a:ext cx="8284131" cy="46942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38943" y="2538413"/>
            <a:ext cx="420516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Input &amp; Output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9638943" y="3332202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Print with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— format with commas or f-strings. Get user input with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input()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which returns a string.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9638943" y="4624983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Convert input to numbers: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age = int(input(\"Age: \"))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 Always validate or handle exceptions for robust code.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50777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Conditionals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23579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2712958"/>
            <a:ext cx="3664744" cy="30480"/>
          </a:xfrm>
          <a:prstGeom prst="rect">
            <a:avLst/>
          </a:prstGeom>
          <a:solidFill>
            <a:srgbClr val="84482D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28872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If / Elif / Else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3377684"/>
            <a:ext cx="36647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Use to branch logic: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score &gt;= 90: ... elif score &gt;= 80: ... else: ...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685348" y="23579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348" y="2712958"/>
            <a:ext cx="3664863" cy="30480"/>
          </a:xfrm>
          <a:prstGeom prst="rect">
            <a:avLst/>
          </a:prstGeom>
          <a:solidFill>
            <a:srgbClr val="84482D"/>
          </a:solidFill>
          <a:ln/>
        </p:spPr>
      </p:sp>
      <p:sp>
        <p:nvSpPr>
          <p:cNvPr id="10" name="Text 7"/>
          <p:cNvSpPr/>
          <p:nvPr/>
        </p:nvSpPr>
        <p:spPr>
          <a:xfrm>
            <a:off x="4685348" y="28872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Nested Conditions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685348" y="3377684"/>
            <a:ext cx="366486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Place one conditional inside another when needed, but keep it readable — prefer helper functions for complexity.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522612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581174"/>
            <a:ext cx="7556421" cy="30480"/>
          </a:xfrm>
          <a:prstGeom prst="rect">
            <a:avLst/>
          </a:prstGeom>
          <a:solidFill>
            <a:srgbClr val="84482D"/>
          </a:solidFill>
          <a:ln/>
        </p:spPr>
      </p:sp>
      <p:sp>
        <p:nvSpPr>
          <p:cNvPr id="14" name="Text 11"/>
          <p:cNvSpPr/>
          <p:nvPr/>
        </p:nvSpPr>
        <p:spPr>
          <a:xfrm>
            <a:off x="793790" y="575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Ternary Operator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93790" y="62459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Short conditional: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state = \"open\" if is_open else \"closed\"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968" y="1180267"/>
            <a:ext cx="12468344" cy="488799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79365" y="1419984"/>
            <a:ext cx="2282477" cy="73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 Loop (range/list)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10968213" y="1419984"/>
            <a:ext cx="2282476" cy="73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While Loop (condition)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10968213" y="5461598"/>
            <a:ext cx="2282476" cy="366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Continue (skip)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379365" y="5461598"/>
            <a:ext cx="2282477" cy="366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Break (exit)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93790" y="632340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Use loops to repeat work. For known iterations use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with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range()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or lists; for conditional repetition use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while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 Control flow: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break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exits,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continue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skips to next iteration,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pass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is a placeholder.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33424"/>
            <a:ext cx="477047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Basic Data Structures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654028"/>
            <a:ext cx="1403509" cy="14035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80786" y="36540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Lists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480786" y="4144447"/>
            <a:ext cx="46926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Mutable sequences. Common methods: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append()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insert()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remove()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pop()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sort()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 Use slicing and comprehensions for concise code.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3654028"/>
            <a:ext cx="1403509" cy="140350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143881" y="36540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Tuples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143881" y="4144447"/>
            <a:ext cx="469272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Immutable sequences. Great for fixed collections and safe unpacking: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highlight>
                  <a:srgbClr val="2E303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a, b = (1,2)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2026-02-18T14:41:13Z</dcterms:created>
  <dcterms:modified xsi:type="dcterms:W3CDTF">2026-02-18T14:41:13Z</dcterms:modified>
</cp:coreProperties>
</file>